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3" r:id="rId3"/>
    <p:sldMasterId id="2147483686" r:id="rId4"/>
  </p:sldMasterIdLst>
  <p:notesMasterIdLst>
    <p:notesMasterId r:id="rId27"/>
  </p:notesMasterIdLst>
  <p:handoutMasterIdLst>
    <p:handoutMasterId r:id="rId28"/>
  </p:handoutMasterIdLst>
  <p:sldIdLst>
    <p:sldId id="276" r:id="rId5"/>
    <p:sldId id="288" r:id="rId6"/>
    <p:sldId id="257" r:id="rId7"/>
    <p:sldId id="291" r:id="rId8"/>
    <p:sldId id="258" r:id="rId9"/>
    <p:sldId id="277" r:id="rId10"/>
    <p:sldId id="292" r:id="rId11"/>
    <p:sldId id="278" r:id="rId12"/>
    <p:sldId id="294" r:id="rId13"/>
    <p:sldId id="279" r:id="rId14"/>
    <p:sldId id="280" r:id="rId15"/>
    <p:sldId id="295" r:id="rId16"/>
    <p:sldId id="281" r:id="rId17"/>
    <p:sldId id="282" r:id="rId18"/>
    <p:sldId id="293" r:id="rId19"/>
    <p:sldId id="283" r:id="rId20"/>
    <p:sldId id="289" r:id="rId21"/>
    <p:sldId id="284" r:id="rId22"/>
    <p:sldId id="290" r:id="rId23"/>
    <p:sldId id="285" r:id="rId24"/>
    <p:sldId id="286" r:id="rId25"/>
    <p:sldId id="287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49" userDrawn="1">
          <p15:clr>
            <a:srgbClr val="A4A3A4"/>
          </p15:clr>
        </p15:guide>
        <p15:guide id="2" pos="23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8E01"/>
    <a:srgbClr val="000000"/>
    <a:srgbClr val="5858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howGuides="1">
      <p:cViewPr varScale="1">
        <p:scale>
          <a:sx n="82" d="100"/>
          <a:sy n="82" d="100"/>
        </p:scale>
        <p:origin x="581" y="72"/>
      </p:cViewPr>
      <p:guideLst>
        <p:guide orient="horz" pos="1049"/>
        <p:guide pos="23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00" cy="36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Futura Cyrillic Book" panose="020B0502020204020303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>
                <a:latin typeface="Futura Cyrillic Book" panose="020B0502020204020303" charset="0"/>
              </a:rPr>
              <a:t>04-Mar-25</a:t>
            </a:fld>
            <a:endParaRPr lang="en-US">
              <a:latin typeface="Futura Cyrillic Book" panose="020B0502020204020303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Futura Cyrillic Book" panose="020B0502020204020303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>
                <a:latin typeface="Futura Cyrillic Book" panose="020B0502020204020303" charset="0"/>
              </a:rPr>
              <a:t>‹#›</a:t>
            </a:fld>
            <a:endParaRPr lang="en-US">
              <a:latin typeface="Futura Cyrillic Book" panose="020B050202020402030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4137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gif>
</file>

<file path=ppt/media/image6.png>
</file>

<file path=ppt/media/image7.gif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Futura Cyrillic Book" panose="020B0502020204020303" charset="0"/>
              </a:defRPr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Futura Cyrillic Book" panose="020B0502020204020303" charset="0"/>
              </a:defRPr>
            </a:lvl1pPr>
          </a:lstStyle>
          <a:p>
            <a:fld id="{0ECD8AD1-49EC-45F2-A2FF-1FE3195688C5}" type="datetimeFigureOut">
              <a:rPr lang="en-IN" smtClean="0"/>
              <a:t>04-03-2025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Futura Cyrillic Book" panose="020B0502020204020303" charset="0"/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Futura Cyrillic Book" panose="020B0502020204020303" charset="0"/>
              </a:defRPr>
            </a:lvl1pPr>
          </a:lstStyle>
          <a:p>
            <a:fld id="{7782813F-5D25-4BB6-888C-4601F85758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4132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82813F-5D25-4BB6-888C-4601F85758C5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3120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1ACE-890E-4B55-88CA-A440D73ED3A3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1BB8E-5703-4605-9BD4-B6282EF196A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&#10;&#10;Description automatically generated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88"/>
          <a:stretch>
            <a:fillRect/>
          </a:stretch>
        </p:blipFill>
        <p:spPr>
          <a:xfrm>
            <a:off x="10256520" y="0"/>
            <a:ext cx="2194560" cy="9562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1ACE-890E-4B55-88CA-A440D73ED3A3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1BB8E-5703-4605-9BD4-B6282EF196A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&#10;&#10;Description automatically generated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88"/>
          <a:stretch>
            <a:fillRect/>
          </a:stretch>
        </p:blipFill>
        <p:spPr>
          <a:xfrm>
            <a:off x="10256520" y="0"/>
            <a:ext cx="2194560" cy="9562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2356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2744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39444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296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992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801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64008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44011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71214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64009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24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36B80835-DEB3-4275-B379-2566D87801AD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95999-A99C-46D6-BFDA-AEFA180EA74F}" type="datetimeFigureOut">
              <a:rPr lang="en-US" smtClean="0"/>
              <a:t>04-Mar-25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247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8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7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2" name="Group 1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5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6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pic>
        <p:nvPicPr>
          <p:cNvPr id="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183" y="1851809"/>
            <a:ext cx="3006356" cy="237599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101C2-DB18-729E-0602-9A0F98B492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C07D9B7C-EDB1-097C-F28D-398CD18081B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8B9A3545-4636-4CC0-163E-9846F361470F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CABEA21-8F1E-D07B-1892-1759710CA8F7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46681AA5-CD2B-5C2F-92B7-20B201137C39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2760E624-38C4-C8CF-5D7A-4C7402221F0F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1247A678-C27D-D1E1-AC5D-025E9CCF0F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3FE813A-F4F0-3CD8-3FC0-349CCDABBABA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858C308-8323-F08A-AE57-78E9767E1EDD}"/>
              </a:ext>
            </a:extLst>
          </p:cNvPr>
          <p:cNvSpPr txBox="1">
            <a:spLocks/>
          </p:cNvSpPr>
          <p:nvPr/>
        </p:nvSpPr>
        <p:spPr>
          <a:xfrm>
            <a:off x="2445463" y="189000"/>
            <a:ext cx="4191000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altLang="en-US" b="1" dirty="0"/>
          </a:p>
        </p:txBody>
      </p:sp>
    </p:spTree>
    <p:extLst>
      <p:ext uri="{BB962C8B-B14F-4D97-AF65-F5344CB8AC3E}">
        <p14:creationId xmlns:p14="http://schemas.microsoft.com/office/powerpoint/2010/main" val="772456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B1D205-B238-6589-2ADA-E2EB0F545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ECEEAC43-FA9E-09C8-1D67-B9B2E69411AE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D7C86B4D-41D9-A8D3-0CCC-1D969BF5CA42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CBD8B86-5DC6-970E-B198-779A54ECF784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51F257CF-63CB-322E-814A-7581BC1BF242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D1F8AF10-1C24-C1AA-7039-C7D7621B3E8B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CD6EFF13-0E94-34AD-9E5B-884051FE3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A8AA751-4624-1154-BDA5-FEEDBE0F93EA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5D01EB-D060-3354-DFE4-29576F875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3" y="-2"/>
            <a:ext cx="9294813" cy="1281112"/>
          </a:xfrm>
        </p:spPr>
        <p:txBody>
          <a:bodyPr/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7B95D8-1FFA-970F-3A31-F86805FAE9D4}"/>
              </a:ext>
            </a:extLst>
          </p:cNvPr>
          <p:cNvSpPr txBox="1"/>
          <p:nvPr/>
        </p:nvSpPr>
        <p:spPr>
          <a:xfrm>
            <a:off x="2591513" y="-5065633"/>
            <a:ext cx="8926622" cy="9017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architecture integrates traditional NLP techniques with generative AI models to create a robust framework for text generation and analysis.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Components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Input Layer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Collects diverse datasets (e.g., text documents, conversational data) relevant to the target applications.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Supports various data formats (structured and unstructured).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 Module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NLP Techniques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600200" lvl="3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cleaning: Removing noise and irrelevant information.</a:t>
            </a:r>
          </a:p>
          <a:p>
            <a:pPr marL="1600200" lvl="3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Tokenization: Breaking down text into manageable units (words, phrases).</a:t>
            </a:r>
          </a:p>
          <a:p>
            <a:pPr marL="1600200" lvl="3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Normalization: Standardizing text formats (e.g., lowercasing, stemming).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Augmentation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600200" lvl="3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Techniques such as synonym replacement and back-translation to enhance dataset diversity.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 Layer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Generative AI Model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600200" lvl="3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Utilizes transformer-based architectures (e.g., GPT) for text generation tasks.</a:t>
            </a:r>
          </a:p>
          <a:p>
            <a:pPr marL="1600200" lvl="3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Trained on preprocessed data to learn contextual relationships and generate human-like text.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NLP Module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600200" lvl="3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Implements rule-based systems or statistical models for tasks requiring precision (e.g., named entity recognition, sentiment analysis).</a:t>
            </a:r>
          </a:p>
          <a:p>
            <a:pPr marL="1600200" lvl="3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Can provide structured knowledge representation.</a:t>
            </a:r>
          </a:p>
        </p:txBody>
      </p:sp>
    </p:spTree>
    <p:extLst>
      <p:ext uri="{BB962C8B-B14F-4D97-AF65-F5344CB8AC3E}">
        <p14:creationId xmlns:p14="http://schemas.microsoft.com/office/powerpoint/2010/main" val="648984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ED988A-0756-031B-4420-278121B84E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80B714E0-605A-0D99-E0AD-3954DFA5454E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BD384F42-72CF-D2D3-68DB-33095FACF5E7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9F8573D-9BB5-0193-B347-A3632F899608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1298C971-5912-EB27-1D1F-D371A1080F8D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C03F7DC7-69CE-07E4-9DC4-26565CC50A6B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B34416B4-750F-E445-A547-1115718BD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461E9D51-4AB8-10C6-7308-BFADA40F5A95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3869A3-8AE2-5F30-CA4F-D1FCABAA5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3" y="-2"/>
            <a:ext cx="9294813" cy="1281112"/>
          </a:xfrm>
        </p:spPr>
        <p:txBody>
          <a:bodyPr/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F5E32B-3FE0-DBD7-B50A-487C96522A77}"/>
              </a:ext>
            </a:extLst>
          </p:cNvPr>
          <p:cNvSpPr txBox="1"/>
          <p:nvPr/>
        </p:nvSpPr>
        <p:spPr>
          <a:xfrm>
            <a:off x="2591513" y="-5065633"/>
            <a:ext cx="8926622" cy="156966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architecture integrates traditional NLP techniques with generative AI models to create a robust framework for text generation and analysis.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Components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Input Layer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Collects diverse datasets (e.g., text documents, conversational data) relevant to the target applications.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Supports various data formats (structured and unstructured).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 Module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NLP Techniques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600200" lvl="3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cleaning: Removing noise and irrelevant information.</a:t>
            </a:r>
          </a:p>
          <a:p>
            <a:pPr marL="1600200" lvl="3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Tokenization: Breaking down text into manageable units (words, phrases).</a:t>
            </a:r>
          </a:p>
          <a:p>
            <a:pPr marL="1600200" lvl="3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Normalization: Standardizing text formats (e.g., lowercasing, stemming).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Augmentation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600200" lvl="3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Techniques such as synonym replacement and back-translation to enhance dataset diversity.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 Layer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Generative AI Model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600200" lvl="3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Utilizes transformer-based architectures (e.g., GPT) for text generation tasks.</a:t>
            </a:r>
          </a:p>
          <a:p>
            <a:pPr marL="1600200" lvl="3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Trained on preprocessed data to learn contextual relationships and generate human-like text.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NLP Module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600200" lvl="3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Implements rule-based systems or statistical models for tasks requiring precision (e.g., named entity recognition, sentiment analysis).</a:t>
            </a:r>
          </a:p>
          <a:p>
            <a:pPr marL="1600200" lvl="3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Can provide structured knowledge representation.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Mechanism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Defines interaction between generative AI and traditional NLP components.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Allows generative models to produce initial outputs, which are refined by traditional NLP techniques for accuracy and coherence.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Evaluation and Feedback Loop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Performance Metrics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600200" lvl="3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Quantitative metrics (e.g., BLEU, ROUGE) to assess text quality.</a:t>
            </a:r>
          </a:p>
          <a:p>
            <a:pPr marL="1600200" lvl="3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Qualitative assessments (e.g., user studies) to gather feedback on generated outputs.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Bias Detection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600200" lvl="3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Algorithms to analyze outputs for potential biases and ensure ethical compliance.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Application Layer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Deploys the hybrid model in real-world applications (e.g., customer support chatbots, content generation).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Interfaces with end-users for interaction and feedback.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Provides a user-friendly interface for users to input data, view generated outputs, and provide feedback.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Supports visualization of performance metrics and analysis results.</a:t>
            </a:r>
          </a:p>
        </p:txBody>
      </p:sp>
    </p:spTree>
    <p:extLst>
      <p:ext uri="{BB962C8B-B14F-4D97-AF65-F5344CB8AC3E}">
        <p14:creationId xmlns:p14="http://schemas.microsoft.com/office/powerpoint/2010/main" val="4040058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2214F0-97A5-F48D-BA3F-FBA4E81DF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2082530D-FF45-0698-7FED-3EA87D74BB3C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44D5263F-4B22-4305-02EC-6E3DE130A118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6735D5A-E7DA-DC00-2F6B-07373390BFC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BF1527CE-3117-A71D-36B5-F3D1FAAB7D1B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E75D5EB3-88E5-57E0-FF87-8979CAA4E603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8FAB0FCE-FC28-1A65-4F56-EDB7FFB82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58D7908-0DC5-8EB7-9045-620AE1AE6236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2F72AD8-435B-9188-2304-AC2F64642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100913"/>
            <a:ext cx="3581400" cy="12811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5E8A5B-119E-680B-393E-B4CBAE3653BD}"/>
              </a:ext>
            </a:extLst>
          </p:cNvPr>
          <p:cNvSpPr txBox="1"/>
          <p:nvPr/>
        </p:nvSpPr>
        <p:spPr>
          <a:xfrm>
            <a:off x="3027784" y="-6035129"/>
            <a:ext cx="6111550" cy="189282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Framework Design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Develop a hybrid architecture that combines generative AI models (e.g., GPT) with traditional NLP techniques (e.g., rule-based systems).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Define the integration mechanism for seamless interaction between the two components.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Data Collection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Gather diverse datasets relevant to the target applications, including structured and unstructured text (e.g., articles, dialogues, domain-specific documents).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Ensure data diversity to enhance model training and generalization.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Data Preprocessing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Traditional NLP Techniques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Implement data cleaning to remove noise and irrelevant information.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Perform tokenization to break text into manageable units.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Normalize text formats for consistency (e.g., lowercasing, stemming).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Data Augmentation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Apply techniques such as synonym replacement, back-translation, and noise injection to expand the training dataset, especially for low-resource languages.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Model Training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Generative AI Model Training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Train the generative model on the preprocessed dataset using supervised learning or unsupervised pre-training.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Fine-tune the model for specific tasks (e.g., text generation, summarization).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Traditional NLP Component Training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Develop and train the traditional NLP module using rule-based or statistical methods for tasks requiring precision (e.g., named entity recognition, sentiment analysis).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Explore joint training where both components learn from each other, allowing for feedback loops.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Integration and Output Generation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Utilize the generative model to produce initial text outputs based on user input or predefined prompts.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Refine and validate the generated outputs using traditional NLP techniques to ensure coherence, accuracy, and adherence to specific guidelines.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Evaluation Metrics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Establish a comprehensive set of performance metrics: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Quantitative Metrics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 Use BLEU, ROUGE, and METEOR to assess the quality of generated text.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Qualitative Assessments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 Conduct user studies and expert evaluations to gather feedback on the generated outputs.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Bias and Ethical Evaluation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 Implement bias detection algorithms to analyze outputs for potential biases or harmful content.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Practical Application Testing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Deploy the hybrid model in real-world scenarios (e.g., customer service chatbots, automated content generation).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Collect performance data and user feedback to evaluate effectiveness and identify areas for improvement.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Iterative Refinement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Establish a feedback loop to continuously improve the hybrid model based on evaluation results and user feedback.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Adjust training parameters, enhance integration strategies, and expand the dataset as needed.</a:t>
            </a:r>
          </a:p>
        </p:txBody>
      </p:sp>
    </p:spTree>
    <p:extLst>
      <p:ext uri="{BB962C8B-B14F-4D97-AF65-F5344CB8AC3E}">
        <p14:creationId xmlns:p14="http://schemas.microsoft.com/office/powerpoint/2010/main" val="272413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A859DAF0-81D8-351E-0A87-FDA3C131A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1FC49FD-40AA-3B66-3AA5-AE533A453FD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26DF858B-FE76-D980-C769-1908DD438405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F0FE876-5618-CDC3-0D4C-06F2BD9B32AF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7CC3C9DF-537D-9A75-6B7A-00BDA89C1057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2ECD40AA-B0FA-D751-DFC6-D9C0D40F46E5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4E6CF818-96DF-E38C-1FEF-D1EA22851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0335FCA-0947-6A08-9A7F-89F6E66B402D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938E00D-A36C-ED66-0AEC-68BE60CBA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12" y="189000"/>
            <a:ext cx="9447213" cy="8239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and Disadvantages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F48FB2-8BAD-8788-7A1C-A270D7AED205}"/>
              </a:ext>
            </a:extLst>
          </p:cNvPr>
          <p:cNvSpPr txBox="1"/>
          <p:nvPr/>
        </p:nvSpPr>
        <p:spPr>
          <a:xfrm>
            <a:off x="3027784" y="-4234636"/>
            <a:ext cx="6111550" cy="153272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effectLst/>
                <a:latin typeface="__Inter_d65c78"/>
              </a:rPr>
              <a:t>Advantages: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Enhanced Text Quality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Combines the creativity of generative AI with the precision of traditional NLP, resulting in more coherent and contextually relevant outputs.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Improved Contextual Understanding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The hybrid approach leverages the strengths of both paradigms, allowing for better handling of ambiguity and nuanced language.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Robust Performance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By integrating traditional methods for structured tasks and generative models for open-ended tasks, the system can perform well across a wider range of applications.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Scalability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The hybrid model can efficiently process large datasets, making it suitable for applications requiring scalability, such as automated content generation and customer support.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Bias Mitigation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Traditional NLP techniques can help identify and reduce biases present in generative AI outputs, promoting ethical considerations in language processing.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Flexibility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The system can adapt to various domains and tasks, providing versatility in applications such as medical diagnosis, legal document analysis, and creative writing.</a:t>
            </a:r>
          </a:p>
          <a:p>
            <a:pPr algn="l"/>
            <a:r>
              <a:rPr lang="en-US" b="1" i="0" dirty="0">
                <a:effectLst/>
                <a:latin typeface="__Inter_d65c78"/>
              </a:rPr>
              <a:t>Disadvantages: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Complexity of Integration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Merging two distinct methodologies can lead to challenges in system design, implementation, and maintenance, requiring careful planning and expertise.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High Computational Costs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Generative AI models often require significant computational resources for training and inference, which may be a barrier for smaller organizations.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Opacity in Decision-Making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Generative models can be less interpretable, making it difficult to understand how decisions are made, which can be problematic in sensitive applications.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Potential for Inaccuracies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While the hybrid approach aims to improve accuracy, there is still a risk of generating factually incorrect or misleading outputs, especially if the training data is flawed.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Dependence on Quality Data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The effectiveness of the hybrid model is heavily reliant on the quality and diversity of the training data; poor data can lead to suboptimal performance.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D1D5DB"/>
                </a:solidFill>
                <a:effectLst/>
                <a:latin typeface="__Inter_d65c78"/>
              </a:rPr>
              <a:t>Ethical Concerns</a:t>
            </a: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__Inter_d65c78"/>
              </a:rPr>
              <a:t>Despite bias mitigation efforts, there may still be ethical implications in deploying AI systems, particularly in high-stakes environments where decisions impact individuals' lives.</a:t>
            </a:r>
          </a:p>
        </p:txBody>
      </p:sp>
    </p:spTree>
    <p:extLst>
      <p:ext uri="{BB962C8B-B14F-4D97-AF65-F5344CB8AC3E}">
        <p14:creationId xmlns:p14="http://schemas.microsoft.com/office/powerpoint/2010/main" val="16672969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D46FEB-0929-8A86-8FB7-4F555256CA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A3693CC-35B4-C412-2739-7E0D61A46D11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2D77938D-630C-CEE9-9409-F7967FD483C8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B1BBB6F-E146-0C64-F083-2A86A0EB793E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2980DC4B-58B4-1D04-41C5-3ED2981DE54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F3591F52-D109-216B-E442-A7FB9AF61CB4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F1F547D8-0D07-A3D9-0102-AADF466A3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4732FFF-F967-CBB4-E8BB-8E4B69B486A8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8BD08F-F14C-504F-421C-C81A95B23F3B}"/>
              </a:ext>
            </a:extLst>
          </p:cNvPr>
          <p:cNvSpPr txBox="1">
            <a:spLocks/>
          </p:cNvSpPr>
          <p:nvPr/>
        </p:nvSpPr>
        <p:spPr>
          <a:xfrm>
            <a:off x="2519147" y="189000"/>
            <a:ext cx="42672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EAD3D8-0C01-2AED-6D17-7C115F12618F}"/>
              </a:ext>
            </a:extLst>
          </p:cNvPr>
          <p:cNvSpPr txBox="1"/>
          <p:nvPr/>
        </p:nvSpPr>
        <p:spPr>
          <a:xfrm>
            <a:off x="2591513" y="1443348"/>
            <a:ext cx="890448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Automated Customer Support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Utilize the hybrid model to power chatbots that can handle customer inquiries with human-like responses while ensuring accurate information retrieval and context understanding.</a:t>
            </a:r>
          </a:p>
          <a:p>
            <a:pPr lvl="1" algn="l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Monitoring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Analyze social media content for trends and sentiments, using traditional NLP for data extraction and generative AI for summarizing findings and generating reports.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Creative Writing Assistance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Support writers by providing suggestions, plot ideas, and character development through a hybrid system that understands narrative structures and generates creative content.</a:t>
            </a:r>
          </a:p>
        </p:txBody>
      </p:sp>
    </p:spTree>
    <p:extLst>
      <p:ext uri="{BB962C8B-B14F-4D97-AF65-F5344CB8AC3E}">
        <p14:creationId xmlns:p14="http://schemas.microsoft.com/office/powerpoint/2010/main" val="8635195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A24E1CBE-0934-89EA-90FC-CD9F329309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2E3C9FB-CB52-F4CB-5DDB-9582DDA16590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D93EA0B8-1CF1-CDEB-F052-1FAE4F6F89E3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5259A46-FC4A-A1BE-BA51-FD86C274E8D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8B90BDE-4661-A476-99A4-8D31B47AC93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01849FA2-F0AA-7DDE-A7C4-95DC2AAC8974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B4E4BDAA-8010-30DB-02D6-AFB81BD8E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A18ABA5-09E6-1B07-96F0-9E47F4B99803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54A174-DF25-0D81-0288-A257C7072CE8}"/>
              </a:ext>
            </a:extLst>
          </p:cNvPr>
          <p:cNvSpPr txBox="1">
            <a:spLocks/>
          </p:cNvSpPr>
          <p:nvPr/>
        </p:nvSpPr>
        <p:spPr>
          <a:xfrm>
            <a:off x="2519147" y="189000"/>
            <a:ext cx="42672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1DB1D5-AA85-617F-2ADF-93075BBF19F3}"/>
              </a:ext>
            </a:extLst>
          </p:cNvPr>
          <p:cNvSpPr txBox="1"/>
          <p:nvPr/>
        </p:nvSpPr>
        <p:spPr>
          <a:xfrm>
            <a:off x="2591513" y="1989000"/>
            <a:ext cx="890448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Content Generation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Generate high-quality articles, blogs, and marketing materials by combining the creativity of generative AI with the precision of traditional NLP for topic relevance and coherence.</a:t>
            </a:r>
          </a:p>
          <a:p>
            <a:pPr lvl="1" algn="l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Language Translation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 more accurate and context-aware translations by combining traditional rule-based translation methods with generative models that understand idiomatic expressions and cultural nuances.</a:t>
            </a:r>
          </a:p>
        </p:txBody>
      </p:sp>
    </p:spTree>
    <p:extLst>
      <p:ext uri="{BB962C8B-B14F-4D97-AF65-F5344CB8AC3E}">
        <p14:creationId xmlns:p14="http://schemas.microsoft.com/office/powerpoint/2010/main" val="13239152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3EA91-AC56-438A-799D-5E45C12E89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ECB805D5-F2D7-F58B-57BA-6B4479114FA7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DD88898B-E06C-E065-8B0D-A7BCEF0F006C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8CB5E00-A030-9C21-A298-B95AB6A73FCF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5AEEB730-402D-F204-A4A0-650E2CA950BA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68C5EBC2-A806-2ADC-0D6B-1923380A4068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C042F59E-40ED-2948-D312-DEEFC71A20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21A58FD-7E00-7070-40CB-C81B66075777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EBB8BF2-4335-4FB4-F17B-8546A6E10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665413" cy="747713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2B3C597-D274-E0BC-B259-16CEDA8FB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5463" y="1322190"/>
            <a:ext cx="8979417" cy="5012287"/>
          </a:xfrm>
        </p:spPr>
        <p:txBody>
          <a:bodyPr>
            <a:normAutofit/>
          </a:bodyPr>
          <a:lstStyle/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[1]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A.Kumar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 and S. Gupta, "Neural Language Models in Natural Language Processing," International Journal of Artificial Intelligence and Applications, vol. 15, no. 3, pp. 112–125, Mar.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10.1109/IJAIA.2023.112125.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[2] L. Zhang, H. Wei, and Y. Chen, "Research on Text Generation Model of Natural Language Processing Based on Computer Artificial Intelligence," Journal of Intelligent Systems, vol. 20, no. 7, pp. 455–472, Jul.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10.3390/jis2070455.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[3] R. Sharma, M. Tiwari, and P. Patel, "A Comprehensive Analytical Study of Traditional and Recent Development in Natural Language Processing," ACM Computing Surveys, vol. 55, no. 6, pp. 1–40, Dec.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10.1145/3571204.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spcBef>
                <a:spcPts val="0"/>
              </a:spcBef>
              <a:buFont typeface="Wingdings 3" panose="05040102010807070707" pitchFamily="18" charset="2"/>
              <a:buNone/>
              <a:defRPr/>
            </a:pP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 3" panose="05040102010807070707" pitchFamily="18" charset="2"/>
              <a:buNone/>
              <a:defRPr/>
            </a:pP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8E3F29-10A6-23B2-27E3-E714967D18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00" y="-13500"/>
            <a:ext cx="12216000" cy="68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216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797D319A-06DC-2FC6-A9A2-DD2208AB8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1DC3563F-910A-B5A4-15BE-BDD51D075026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36426CDF-AA94-91E7-4071-2399F8171D05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06B82C6-BAE0-96F6-DF78-8995CE899243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D8401829-BE35-836F-D1DB-E0C559E63AB9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C04A5174-E6B7-3782-BDB1-DD71FFF49FFD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91D10EDF-4369-EEE9-F7F8-28B3383E3F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E63766F-1522-DF62-21D0-37D0B054BE23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A17460E-91F0-BB9F-C2B3-88FD1B541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3200400" cy="823912"/>
          </a:xfrm>
        </p:spPr>
        <p:txBody>
          <a:bodyPr/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4FD91E-A825-A392-379F-9F881E9E80F9}"/>
              </a:ext>
            </a:extLst>
          </p:cNvPr>
          <p:cNvSpPr txBox="1"/>
          <p:nvPr/>
        </p:nvSpPr>
        <p:spPr>
          <a:xfrm>
            <a:off x="2602819" y="909000"/>
            <a:ext cx="8915316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of Strengths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hybrid approach effectively combines the interpretability and precision of traditional NLP with the creativity and contextual fluency of generative AI, leading to enhanced text generation and analysis.</a:t>
            </a:r>
          </a:p>
          <a:p>
            <a:pPr lvl="1"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Improved Performance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 leveraging both methodologies, the system demonstrates improved performance across various applications, ensuring high-quality outputs that are both coherent and contextually relevant.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Versatility Across Domains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hybrid model is adaptable to multiple industries, including healthcare, legal, education, and customer service, showcasing its broad applicability and potential for innovation.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Future Research Directions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findings pave the way for further exploration of hybrid methodologies, encouraging ongoing research to refine models, enhance capabilities, and address emerging challenges in NLP.</a:t>
            </a:r>
          </a:p>
        </p:txBody>
      </p:sp>
    </p:spTree>
    <p:extLst>
      <p:ext uri="{BB962C8B-B14F-4D97-AF65-F5344CB8AC3E}">
        <p14:creationId xmlns:p14="http://schemas.microsoft.com/office/powerpoint/2010/main" val="3768475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F7A425-0DD0-D9BF-361B-291F13CD64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49404520-B0FB-8BDC-6A90-978897C54245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04BD5A82-D855-05CE-7824-FD3983F99B71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E579B1E-A04C-8AFD-AEB7-1C9E6529E6C0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4BC88F9B-DBB4-4025-5651-ECF6B4BD0912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D0D01FB0-C088-FFD4-4A14-241DBDD80702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951FEF52-BD85-C288-367F-391196938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B1CFF8B-91A5-E50E-647E-F0876F7BB99B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7A98B8C-29C3-2EE5-0A7F-DF96C53E7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665413" cy="747713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9BC1850-1955-5D5E-909E-F8840E1BED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5463" y="1322190"/>
            <a:ext cx="8979417" cy="5012287"/>
          </a:xfrm>
        </p:spPr>
        <p:txBody>
          <a:bodyPr>
            <a:normAutofit/>
          </a:bodyPr>
          <a:lstStyle/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[1]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A.Kumar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 and S. Gupta, "Neural Language Models in Natural Language Processing," International Journal of Artificial Intelligence and Applications, vol. 15, no. 3, pp. 112–125, Mar.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10.1109/IJAIA.2023.112125.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[2] L. Zhang, H. Wei, and Y. Chen, "Research on Text Generation Model of Natural Language Processing Based on Computer Artificial Intelligence," Journal of Intelligent Systems, vol. 20, no. 7, pp. 455–472, Jul.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10.3390/jis2070455.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[3] R. Sharma, M. Tiwari, and P. Patel, "A Comprehensive Analytical Study of Traditional and Recent Development in Natural Language Processing," ACM Computing Surveys, vol. 55, no. 6, pp. 1–40, Dec.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10.1145/3571204.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spcBef>
                <a:spcPts val="0"/>
              </a:spcBef>
              <a:buFont typeface="Wingdings 3" panose="05040102010807070707" pitchFamily="18" charset="2"/>
              <a:buNone/>
              <a:defRPr/>
            </a:pP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 3" panose="05040102010807070707" pitchFamily="18" charset="2"/>
              <a:buNone/>
              <a:defRPr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913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59C02A-947D-E6DF-E526-6DC788ED7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71538FAF-BFC1-63CB-D8F9-88E4E66956F4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6EC88BFA-4D43-DE47-02DD-2A6F3FAEADD2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8216F44-9F35-45DE-318B-27352CCB9B65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1BC4EB77-C29D-1904-F452-20BEFC28DD24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F76CA8D7-6F49-08EC-AA4C-6E1DD79CB16F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D5C542BE-EB6D-F3B0-1A6F-A87E045A2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1A35B9-CBE4-2650-5BFE-8BCBC70FF025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E4030C-4C66-CE6A-D71B-CDE14A6E3F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00" y="0"/>
            <a:ext cx="12216000" cy="68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969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3CBE9028-11C0-19B2-C7A2-A338A5339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BD18DDAE-A4F4-2A6B-04F6-EAE4A8A3135E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5E6067D5-BA4E-F5F3-E93D-4B5141366F8E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178DE62-315E-CEFC-0BCF-B617E40B9BB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BE7EC2CA-321B-8BEF-9FD1-58716E8E6EE7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1A3E9687-6068-BD7C-EA9A-9E7086A2EBE6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806DEF8A-36E4-31A5-5D50-F5C0596D4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4518734C-2793-A5C7-9D9A-A283C8AEDB22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140B28-16DA-64D0-3FC4-72F0AF100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665413" cy="747713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94737E3-D3C7-9FF7-5A53-24E8C27CA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5463" y="1322190"/>
            <a:ext cx="8979417" cy="5012287"/>
          </a:xfrm>
        </p:spPr>
        <p:txBody>
          <a:bodyPr/>
          <a:lstStyle/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[4] J. Williams and K. Thompson, "Natural Language Processing in the Era of Large Language Models," IEEE Transactions on Knowledge and Data Engineering, vol. 35, no. 2, pp. 240–255, Feb. 2024,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10.1109/TKDE.2024.1002134.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[5] M. S. Lee and T. Tanaka, "Overview of Sign Language Translation Based on Natural Language Processing," IEEE Access, vol. 12, pp. 98765–98780, Jan. 2024,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10.1109/ACCESS.2024.3298765.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[6] P. Kumar and A. Das, "Natural Language Processing in Low-Resource Language Contexts," ResearchGate, Dec. 2023. [Online]. Available: https://www.researchgate.net/publication/389476513</a:t>
            </a:r>
          </a:p>
          <a:p>
            <a:pPr marL="0" indent="0" algn="just">
              <a:spcBef>
                <a:spcPts val="0"/>
              </a:spcBef>
              <a:buFont typeface="Wingdings 3" panose="05040102010807070707" pitchFamily="18" charset="2"/>
              <a:buNone/>
              <a:defRPr/>
            </a:pP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 3" panose="05040102010807070707" pitchFamily="18" charset="2"/>
              <a:buNone/>
              <a:defRPr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126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73C9A0E4-2A92-BCC2-4C22-2E19941EB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DBB56B0A-6521-C137-CC39-EF44ADFA3D8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CBB61990-175B-9253-7F6F-299B1982D033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35CF21A-BCEA-5C58-A46F-D77C68BAD827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E8D979C-6CEA-479F-DC3B-380DFD932A9F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E999C0D7-896A-8EE2-421F-04D4E8DEBDC8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42A72737-945C-7B10-0D30-3229E0D4C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1E9AE0E-8B4F-C19E-03B5-633AEAB836B4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4E43AF05-EB43-CFF4-9FEE-A50D63F00B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936000" y="2222300"/>
            <a:ext cx="5827713" cy="3581400"/>
          </a:xfrm>
          <a:noFill/>
        </p:spPr>
      </p:pic>
    </p:spTree>
    <p:extLst>
      <p:ext uri="{BB962C8B-B14F-4D97-AF65-F5344CB8AC3E}">
        <p14:creationId xmlns:p14="http://schemas.microsoft.com/office/powerpoint/2010/main" val="41465587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79759854-F974-405F-35C4-49A4037A2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F1879ED4-A9B8-6AB2-67B0-72E1BCEF3A2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9D644ABC-D0E4-80D5-1B45-40FBE49CFEA0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D3CF244-C011-7492-B6CF-7CA9EA2488B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0A99E6D0-579D-8ACB-D3AF-E60964BAF02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8EC98CBF-13CE-1CC4-DE85-E1134921F337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64E640FB-D6D7-5993-28B5-E36816626D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F24D491-9EDD-97F4-5756-BE0B401B18A9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90BE68-0A2E-67D7-1CB7-BC3B3604E70E}"/>
              </a:ext>
            </a:extLst>
          </p:cNvPr>
          <p:cNvSpPr/>
          <p:nvPr/>
        </p:nvSpPr>
        <p:spPr>
          <a:xfrm>
            <a:off x="4245463" y="2720370"/>
            <a:ext cx="5040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defRPr/>
            </a:pPr>
            <a:r>
              <a:rPr lang="en-US" sz="9600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dwardian Script ITC" pitchFamily="66" charset="0"/>
                <a:cs typeface="Arial" charset="0"/>
              </a:rPr>
              <a:t>Thank you</a:t>
            </a:r>
            <a:endParaRPr lang="en-IN" sz="9600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1252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20" name="Group 19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21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22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23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4" name="TextBox 3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52820A5-8DC1-327D-1E7E-B0F564BCB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9715" y="468415"/>
            <a:ext cx="7620000" cy="1281112"/>
          </a:xfrm>
        </p:spPr>
        <p:txBody>
          <a:bodyPr/>
          <a:lstStyle/>
          <a:p>
            <a:pPr algn="ctr" eaLnBrk="1" hangingPunct="1"/>
            <a:r>
              <a:rPr lang="en-IN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Title of the Technical Seminar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3745B5F-D742-B4B9-E2E0-1F38C806EA33}"/>
              </a:ext>
            </a:extLst>
          </p:cNvPr>
          <p:cNvSpPr txBox="1">
            <a:spLocks/>
          </p:cNvSpPr>
          <p:nvPr/>
        </p:nvSpPr>
        <p:spPr bwMode="auto">
          <a:xfrm>
            <a:off x="4858515" y="2093912"/>
            <a:ext cx="3962400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>
            <a:normAutofit fontScale="25000" lnSpcReduction="20000"/>
          </a:bodyPr>
          <a:lstStyle/>
          <a:p>
            <a:pPr algn="ctr" defTabSz="457200" eaLnBrk="1" hangingPunct="1">
              <a:defRPr/>
            </a:pPr>
            <a:endParaRPr lang="en-IN" sz="4400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  <a:p>
            <a:pPr algn="ctr" defTabSz="457200" eaLnBrk="1" hangingPunct="1">
              <a:lnSpc>
                <a:spcPct val="170000"/>
              </a:lnSpc>
              <a:defRPr/>
            </a:pPr>
            <a:r>
              <a:rPr lang="en-IN" sz="7200" b="1" dirty="0">
                <a:latin typeface="Times New Roman" pitchFamily="18" charset="0"/>
                <a:ea typeface="+mj-ea"/>
                <a:cs typeface="Times New Roman" pitchFamily="18" charset="0"/>
              </a:rPr>
              <a:t>Presented By</a:t>
            </a:r>
          </a:p>
          <a:p>
            <a:pPr algn="ctr" defTabSz="457200" eaLnBrk="1" hangingPunct="1">
              <a:lnSpc>
                <a:spcPct val="170000"/>
              </a:lnSpc>
              <a:defRPr/>
            </a:pPr>
            <a:r>
              <a:rPr lang="en-IN" sz="7200" dirty="0">
                <a:latin typeface="Times New Roman" pitchFamily="18" charset="0"/>
                <a:cs typeface="Times New Roman" pitchFamily="18" charset="0"/>
              </a:rPr>
              <a:t>Anish Kumar</a:t>
            </a:r>
          </a:p>
          <a:p>
            <a:pPr algn="ctr" defTabSz="457200" eaLnBrk="1" hangingPunct="1">
              <a:lnSpc>
                <a:spcPct val="170000"/>
              </a:lnSpc>
              <a:defRPr/>
            </a:pPr>
            <a:r>
              <a:rPr lang="en-US" sz="7200" dirty="0">
                <a:latin typeface="Times New Roman" pitchFamily="18" charset="0"/>
                <a:cs typeface="Times New Roman" pitchFamily="18" charset="0"/>
              </a:rPr>
              <a:t>1AY21CS028</a:t>
            </a:r>
            <a:endParaRPr lang="en-IN" sz="7200" dirty="0">
              <a:latin typeface="Times New Roman" pitchFamily="18" charset="0"/>
              <a:cs typeface="Times New Roman" pitchFamily="18" charset="0"/>
            </a:endParaRPr>
          </a:p>
          <a:p>
            <a:pPr algn="ctr" defTabSz="457200" eaLnBrk="1" hangingPunct="1">
              <a:defRPr/>
            </a:pPr>
            <a:endParaRPr lang="en-IN" sz="4400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BE125D1-518F-BA7D-93C8-6F23BB899C55}"/>
              </a:ext>
            </a:extLst>
          </p:cNvPr>
          <p:cNvSpPr txBox="1">
            <a:spLocks/>
          </p:cNvSpPr>
          <p:nvPr/>
        </p:nvSpPr>
        <p:spPr bwMode="auto">
          <a:xfrm>
            <a:off x="4209996" y="4025884"/>
            <a:ext cx="5259438" cy="2796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>
            <a:noAutofit/>
          </a:bodyPr>
          <a:lstStyle/>
          <a:p>
            <a:pPr algn="ctr" defTabSz="457200" eaLnBrk="1" hangingPunct="1">
              <a:defRPr/>
            </a:pPr>
            <a:endParaRPr lang="en-IN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b="1" dirty="0">
                <a:latin typeface="Times New Roman" pitchFamily="18" charset="0"/>
                <a:ea typeface="+mj-ea"/>
                <a:cs typeface="Times New Roman" pitchFamily="18" charset="0"/>
              </a:rPr>
              <a:t>Under the Guidance of</a:t>
            </a: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dirty="0">
                <a:latin typeface="Times New Roman" pitchFamily="18" charset="0"/>
                <a:ea typeface="+mj-ea"/>
                <a:cs typeface="Times New Roman" pitchFamily="18" charset="0"/>
              </a:rPr>
              <a:t>Prof. Sneha N P </a:t>
            </a: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dirty="0">
                <a:latin typeface="Times New Roman" pitchFamily="18" charset="0"/>
                <a:ea typeface="+mj-ea"/>
                <a:cs typeface="Times New Roman" pitchFamily="18" charset="0"/>
              </a:rPr>
              <a:t>Assistant Professor</a:t>
            </a: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dirty="0">
                <a:latin typeface="Times New Roman" pitchFamily="18" charset="0"/>
                <a:ea typeface="+mj-ea"/>
                <a:cs typeface="Times New Roman" pitchFamily="18" charset="0"/>
              </a:rPr>
              <a:t>Department of Computer Science and Engineering, Acharya Institute of Technology</a:t>
            </a:r>
          </a:p>
          <a:p>
            <a:pPr algn="ctr" defTabSz="457200" eaLnBrk="1" hangingPunct="1">
              <a:defRPr/>
            </a:pPr>
            <a:endParaRPr lang="en-IN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2E1A5E-CD5F-999D-CE2D-46A70A029E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6000" y="0"/>
            <a:ext cx="1056000" cy="1056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302BE-1D95-3B62-2A0A-1F32123129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E697A756-9DE8-93EE-09BD-0E8DE67CAB2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24100370-AAA5-0D54-9C09-0DC779FEBD08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8404A26-309A-59E7-E4EA-2E329D702E60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A52A2886-90DA-649F-09D1-B378E1001411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36441C3F-6785-CB93-D9CC-0207BB36BCE4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1C055333-170A-CA0F-EAAC-7FD4C11FDE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050A603-800E-D682-C2C5-DAA8589AF3FC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6FEA36D-4A61-4D03-AAAB-8966E625F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438400" cy="67151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  <a:endParaRPr lang="en-IN" altLang="en-US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1B79FD-BC97-8606-B831-9A3311C15EF3}"/>
              </a:ext>
            </a:extLst>
          </p:cNvPr>
          <p:cNvSpPr txBox="1">
            <a:spLocks/>
          </p:cNvSpPr>
          <p:nvPr/>
        </p:nvSpPr>
        <p:spPr>
          <a:xfrm>
            <a:off x="2495999" y="860512"/>
            <a:ext cx="8886387" cy="58084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Overview of NLP and its evolution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Importance of merging traditional and generative approaches</a:t>
            </a: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NLP Techniques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features and strengths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Limitations and challenges</a:t>
            </a: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Generative AI Models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Overview of generative AI (e.g., BERT, GPT)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Advantages and challenges</a:t>
            </a: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Need for a Hybrid Approach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Benefits of integration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in various domains</a:t>
            </a:r>
          </a:p>
        </p:txBody>
      </p:sp>
    </p:spTree>
    <p:extLst>
      <p:ext uri="{BB962C8B-B14F-4D97-AF65-F5344CB8AC3E}">
        <p14:creationId xmlns:p14="http://schemas.microsoft.com/office/powerpoint/2010/main" val="4019569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C2FD517-4708-4ECE-0EEB-0BEB32998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438400" cy="67151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  <a:endParaRPr lang="en-IN" altLang="en-US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E700D6-93E4-EB21-065C-C0D86F9655A1}"/>
              </a:ext>
            </a:extLst>
          </p:cNvPr>
          <p:cNvSpPr txBox="1">
            <a:spLocks/>
          </p:cNvSpPr>
          <p:nvPr/>
        </p:nvSpPr>
        <p:spPr>
          <a:xfrm>
            <a:off x="2495999" y="860512"/>
            <a:ext cx="8886387" cy="58084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Methodology of the Hybrid Approach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Framework design and integration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 and model training</a:t>
            </a: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Evaluation Metrics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Quantitative and qualitative performance metrics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Addressing bias and ethical considerations</a:t>
            </a: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Practical Applications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Case studies and real-world implementations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Impact on industries and user experiences</a:t>
            </a: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Challenges and Future Directions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challenges and performance optimization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Potential areas for future research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4246FB-CA63-AD4A-FC47-8D13ACDB9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5087D288-7617-7586-C898-AE90047BBCA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D04A2C0B-2769-2AAD-B192-1E4110CC4573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2C8174E-46E0-5154-99DA-79CF42468F4B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A28AA437-E958-65CC-9FEC-44C890D4011B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B9AFD611-0237-DD54-FB25-EF44E6C4AA42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7B2BA321-02B7-388A-E27F-032DA329C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61B7502-6C9C-CEEC-3C5D-B6A580632E3A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F1E686-2E14-6A63-A901-14F3CE744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593" y="189000"/>
            <a:ext cx="2895600" cy="823912"/>
          </a:xfrm>
        </p:spPr>
        <p:txBody>
          <a:bodyPr/>
          <a:lstStyle/>
          <a:p>
            <a:pPr eaLnBrk="1" hangingPunct="1"/>
            <a:r>
              <a:rPr lang="en-US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en-I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6DA9337-3E35-0492-0D4C-0E5057B920EA}"/>
              </a:ext>
            </a:extLst>
          </p:cNvPr>
          <p:cNvSpPr txBox="1">
            <a:spLocks/>
          </p:cNvSpPr>
          <p:nvPr/>
        </p:nvSpPr>
        <p:spPr>
          <a:xfrm>
            <a:off x="2495999" y="860512"/>
            <a:ext cx="8886387" cy="58084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explore the integration of traditional Natural Language Processing (NLP) techniques with modern generative AI models to enhance text generation and analysis.</a:t>
            </a: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evolution of NLP from rule-based systems to neural models has transformed the field, yet challenges remain in balancing interpretability, efficiency, and contextual understanding.</a:t>
            </a: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Hybrid Approach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study proposes a hybrid methodology that leverages the strengths of traditional NLP—such as precision and interpretability—alongside the flexibility and contextual fluency of generative AI.</a:t>
            </a:r>
          </a:p>
          <a:p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5089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97F63A-CA52-2E51-F9ED-9A03FA0057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D5829E5B-0AFC-F5C5-76DC-CDB9FD093CF7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D585BB71-067C-24FA-D5EF-CD5C1AA7E4AE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79D1CF2-6D31-93AA-F3E1-48E7A41BF76A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1C627518-3137-13F9-485B-E3F517900AF6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2D2A799F-9337-1D31-B3B5-F1510FE205C0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9C3C8393-DEBC-6BD5-1E1A-4D1410C19F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A911B1B-F44B-8500-A7CC-14A4D0388E59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840C28-C797-91DC-27F1-EEEF921D4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593" y="189000"/>
            <a:ext cx="2895600" cy="823912"/>
          </a:xfrm>
        </p:spPr>
        <p:txBody>
          <a:bodyPr/>
          <a:lstStyle/>
          <a:p>
            <a:pPr eaLnBrk="1" hangingPunct="1"/>
            <a:r>
              <a:rPr lang="en-US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en-I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5417EA6-1262-D24E-96A8-AD72653A68A1}"/>
              </a:ext>
            </a:extLst>
          </p:cNvPr>
          <p:cNvSpPr txBox="1">
            <a:spLocks/>
          </p:cNvSpPr>
          <p:nvPr/>
        </p:nvSpPr>
        <p:spPr>
          <a:xfrm>
            <a:off x="2495999" y="860512"/>
            <a:ext cx="8886387" cy="58084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integration involves using traditional NLP for data preprocessing and validation while employing generative models for complex language tasks, enhancing robustness and scalability.</a:t>
            </a: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Evaluation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comprehensive set of performance metrics, including quantitative and qualitative assessments, will be established to evaluate the effectiveness of the hybrid model.</a:t>
            </a: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hybrid approach aims to improve applications in various domains, including automated customer support, content generation, and medical diagnosis.</a:t>
            </a:r>
          </a:p>
          <a:p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6477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65656B-C3B3-388D-FEA0-9C93393212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AD1D4940-8D90-1C27-66EC-EEEDF4BBB1C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3D53AFFF-9842-41E5-3C0E-6E417920520A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D77CD7B-9CFF-7DBC-464C-D5061F31FB10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B66D5A1-2399-1ECF-ADA2-9DCD4A0F8DF9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69F08A18-88DD-4056-0A9A-1CF8E021D0B9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1FF3494A-F3B3-65BA-BF73-D4EE51616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4E32473-A551-CBD3-0B24-B037DF798CAC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050DF49-6C68-07C0-0928-D4C5E7EBD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773" y="189000"/>
            <a:ext cx="3276600" cy="67151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E58459-76A4-B580-A883-0AFFC8B3A524}"/>
              </a:ext>
            </a:extLst>
          </p:cNvPr>
          <p:cNvSpPr txBox="1"/>
          <p:nvPr/>
        </p:nvSpPr>
        <p:spPr>
          <a:xfrm>
            <a:off x="2496000" y="1629000"/>
            <a:ext cx="8879305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Definition of NLP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Natural Language Processing (NLP) is a field of artificial intelligence focused on the interaction between computers and human language, enabling machines to understand, interpret, and generate text.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Evolution of NLP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NLP began with rule-based systems and statistical models, which relied on linguistic structures and human-defined patterns to perform tasks like parsing and named entity recognition.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Advancements in Generative AI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Recent developments in generative AI, particularly with transformer architectures like BERT and GPT, have revolutionized text generation, allowing for human-like responses and complex language understanding.</a:t>
            </a:r>
          </a:p>
        </p:txBody>
      </p:sp>
    </p:spTree>
    <p:extLst>
      <p:ext uri="{BB962C8B-B14F-4D97-AF65-F5344CB8AC3E}">
        <p14:creationId xmlns:p14="http://schemas.microsoft.com/office/powerpoint/2010/main" val="967198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D12D80-F47F-63B0-92AA-39424A26C0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66979773-D9BE-479F-8A87-12FFF33997D5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A47463ED-1306-41B1-0ABA-AF1AADE59C47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8A9BD46-98F0-02C0-616B-33047550C15B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D0E4AF2-AF7A-203C-EC11-E34693BD201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020D1B73-176F-1957-8387-0FB465575387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8AFE0B7F-F0EE-889E-1BC4-A18803B673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8D1468B-827D-2E52-7177-3256138708CD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69F0A33-D279-E52C-A902-2D6A58207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773" y="189000"/>
            <a:ext cx="3276600" cy="67151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04D304-59F4-003C-15B0-2A495CFAAFF9}"/>
              </a:ext>
            </a:extLst>
          </p:cNvPr>
          <p:cNvSpPr txBox="1"/>
          <p:nvPr/>
        </p:nvSpPr>
        <p:spPr>
          <a:xfrm>
            <a:off x="2496000" y="1646678"/>
            <a:ext cx="8879305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Need for a Hybrid Approach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There is a critical need to merge the interpretability and efficiency of traditional NLP with the flexibility and contextual fluency of generative AI to create robust text generation and analysis systems.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Significance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 bridging the gap between generative AI and traditional NLP, this research seeks to pave the way for innovative solutions to modern NLP challenges, ultimately improving human-machine communication and decision-making processes.</a:t>
            </a:r>
          </a:p>
        </p:txBody>
      </p:sp>
    </p:spTree>
    <p:extLst>
      <p:ext uri="{BB962C8B-B14F-4D97-AF65-F5344CB8AC3E}">
        <p14:creationId xmlns:p14="http://schemas.microsoft.com/office/powerpoint/2010/main" val="2994591967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Custom Design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2678</Words>
  <Application>Microsoft Office PowerPoint</Application>
  <PresentationFormat>Widescreen</PresentationFormat>
  <Paragraphs>270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22</vt:i4>
      </vt:variant>
    </vt:vector>
  </HeadingPairs>
  <TitlesOfParts>
    <vt:vector size="34" baseType="lpstr">
      <vt:lpstr>__Inter_d65c78</vt:lpstr>
      <vt:lpstr>Arial</vt:lpstr>
      <vt:lpstr>Calibri</vt:lpstr>
      <vt:lpstr>Calibri Light</vt:lpstr>
      <vt:lpstr>Edwardian Script ITC</vt:lpstr>
      <vt:lpstr>Futura Cyrillic Book</vt:lpstr>
      <vt:lpstr>Times New Roman</vt:lpstr>
      <vt:lpstr>Wingdings 3</vt:lpstr>
      <vt:lpstr>1_Custom Design</vt:lpstr>
      <vt:lpstr>Custom Design</vt:lpstr>
      <vt:lpstr>2_Custom Design</vt:lpstr>
      <vt:lpstr>3_Custom Design</vt:lpstr>
      <vt:lpstr>PowerPoint Presentation</vt:lpstr>
      <vt:lpstr>PowerPoint Presentation</vt:lpstr>
      <vt:lpstr>Title of the Technical Seminar</vt:lpstr>
      <vt:lpstr>Agenda</vt:lpstr>
      <vt:lpstr>Agenda</vt:lpstr>
      <vt:lpstr>Abstract</vt:lpstr>
      <vt:lpstr>Abstract</vt:lpstr>
      <vt:lpstr>Introduction</vt:lpstr>
      <vt:lpstr>Introduction</vt:lpstr>
      <vt:lpstr>PowerPoint Presentation</vt:lpstr>
      <vt:lpstr>System Architecture</vt:lpstr>
      <vt:lpstr>System Architecture</vt:lpstr>
      <vt:lpstr>Methodology</vt:lpstr>
      <vt:lpstr>Advantages and Disadvantages</vt:lpstr>
      <vt:lpstr>PowerPoint Presentation</vt:lpstr>
      <vt:lpstr>PowerPoint Presentation</vt:lpstr>
      <vt:lpstr>References</vt:lpstr>
      <vt:lpstr>Conclusions</vt:lpstr>
      <vt:lpstr>References</vt:lpstr>
      <vt:lpstr>References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Principal aip</dc:creator>
  <cp:lastModifiedBy>ANISH KUMAR</cp:lastModifiedBy>
  <cp:revision>51</cp:revision>
  <dcterms:created xsi:type="dcterms:W3CDTF">2021-09-07T04:22:00Z</dcterms:created>
  <dcterms:modified xsi:type="dcterms:W3CDTF">2025-03-04T14:45:03Z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0398283ACE364599A240D38F3F474187_13</vt:lpwstr>
  </property>
  <property fmtid="{D5CDD505-2E9C-101B-9397-08002B2CF9AE}" pid="3" name="KSOProductBuildVer">
    <vt:lpwstr>1033-12.2.0.13489</vt:lpwstr>
  </property>
</Properties>
</file>